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4"/>
  </p:notesMasterIdLst>
  <p:sldIdLst>
    <p:sldId id="324" r:id="rId4"/>
    <p:sldId id="327" r:id="rId5"/>
    <p:sldId id="326" r:id="rId6"/>
    <p:sldId id="347" r:id="rId7"/>
    <p:sldId id="351" r:id="rId8"/>
    <p:sldId id="348" r:id="rId9"/>
    <p:sldId id="367" r:id="rId10"/>
    <p:sldId id="350" r:id="rId11"/>
    <p:sldId id="368" r:id="rId12"/>
    <p:sldId id="352" r:id="rId13"/>
    <p:sldId id="349" r:id="rId14"/>
    <p:sldId id="353" r:id="rId15"/>
    <p:sldId id="354" r:id="rId16"/>
    <p:sldId id="355" r:id="rId17"/>
    <p:sldId id="357" r:id="rId18"/>
    <p:sldId id="356" r:id="rId19"/>
    <p:sldId id="369" r:id="rId20"/>
    <p:sldId id="358" r:id="rId21"/>
    <p:sldId id="359" r:id="rId22"/>
    <p:sldId id="360" r:id="rId23"/>
    <p:sldId id="346" r:id="rId24"/>
    <p:sldId id="363" r:id="rId25"/>
    <p:sldId id="364" r:id="rId26"/>
    <p:sldId id="365" r:id="rId27"/>
    <p:sldId id="370" r:id="rId28"/>
    <p:sldId id="371" r:id="rId29"/>
    <p:sldId id="366" r:id="rId30"/>
    <p:sldId id="372" r:id="rId31"/>
    <p:sldId id="373" r:id="rId32"/>
    <p:sldId id="333" r:id="rId33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592" autoAdjust="0"/>
  </p:normalViewPr>
  <p:slideViewPr>
    <p:cSldViewPr snapToGrid="0">
      <p:cViewPr varScale="1">
        <p:scale>
          <a:sx n="39" d="100"/>
          <a:sy n="39" d="100"/>
        </p:scale>
        <p:origin x="1572" y="84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12/29/2021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0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03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5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8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70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93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640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395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8717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11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21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3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37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2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81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806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122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10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00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8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8DF56B-8CBC-4293-992F-179621AF3D25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68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4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80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2038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宋体" panose="02010600030101010101" pitchFamily="2" charset="-122"/>
              </a:rPr>
              <a:t>卢铮</a:t>
            </a:r>
            <a:r>
              <a:rPr lang="en-US" altLang="zh-CN" sz="8000" dirty="0">
                <a:solidFill>
                  <a:srgbClr val="FFFFFF"/>
                </a:solidFill>
                <a:latin typeface="宋体" panose="02010600030101010101" pitchFamily="2" charset="-122"/>
              </a:rPr>
              <a:t>luzheng2@kingsoft.com</a:t>
            </a:r>
            <a:endParaRPr lang="zh-CN" sz="8000" dirty="0">
              <a:solidFill>
                <a:srgbClr val="FFFFFF"/>
              </a:solidFill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>
                <a:solidFill>
                  <a:srgbClr val="FFD9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Shadow Mapping</a:t>
            </a:r>
            <a:endParaRPr lang="zh-CN" sz="12000" kern="0" cap="all" dirty="0">
              <a:solidFill>
                <a:srgbClr val="FFD9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198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Scene Bound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计算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光源视角构建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空间的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View, Project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矩阵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构建基于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Light</a:t>
            </a:r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View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679124-33FB-4619-AC75-10FE58F14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196" y="3954550"/>
            <a:ext cx="10824650" cy="51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588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3812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指定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DepthTarget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PSO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的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DepthStencil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绘制灯光视角内物体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渲染深度图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51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968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使用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Shadow 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作为输入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着色点的变换，获取在灯光空间的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值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着色点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VS Shadow 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对应的比较点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常规场景渲染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B07A2B-53D5-402C-B693-0A9063466B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94577" y="2996567"/>
            <a:ext cx="9465447" cy="46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82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82805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创建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 Resource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构建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Light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出发的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View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和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Project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 Pass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常规渲染过程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作为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SRV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PS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中获取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SHadowFactor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并使用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光照计算出的结果乘上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ShadowFactor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err="1">
                <a:solidFill>
                  <a:srgbClr val="000000"/>
                </a:solidFill>
              </a:rPr>
              <a:t>ShaDow</a:t>
            </a:r>
            <a:r>
              <a:rPr lang="en-US" altLang="zh-CN" sz="5000" kern="0" cap="all" dirty="0">
                <a:solidFill>
                  <a:srgbClr val="000000"/>
                </a:solidFill>
              </a:rPr>
              <a:t> map(</a:t>
            </a:r>
            <a:r>
              <a:rPr lang="zh-CN" altLang="en-US" sz="5000" kern="0" cap="all" dirty="0">
                <a:solidFill>
                  <a:srgbClr val="000000"/>
                </a:solidFill>
              </a:rPr>
              <a:t>结合</a:t>
            </a:r>
            <a:r>
              <a:rPr lang="en-US" altLang="zh-CN" sz="5000" kern="0" cap="all" dirty="0">
                <a:solidFill>
                  <a:srgbClr val="000000"/>
                </a:solidFill>
              </a:rPr>
              <a:t>DX12)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80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232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Format:DXGI_FORMAT_R24G8_TYPELESS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Flag:D3D12_RESOURCE_FLAG_ALLOW_DEPTH_STENCIL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创建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SDV  SRV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创建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Depth </a:t>
            </a:r>
            <a:r>
              <a:rPr lang="en-US" altLang="zh-CN" sz="5000" kern="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REsource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283990-202A-469D-936C-B73A3FE5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1309" y="4514207"/>
            <a:ext cx="11262691" cy="14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93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012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DS Target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状态转换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关键：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 Stencil View 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和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 Target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Shader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相对简单，没必要搞复杂的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Shader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基本的变换参数做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VS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PS, 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不需要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PS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的输出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渲染</a:t>
            </a:r>
            <a:r>
              <a:rPr lang="en-US" altLang="zh-CN" sz="5000" kern="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ShaDowmap</a:t>
            </a:r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的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Pass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AB59EA-737E-4C99-A570-6576A98E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522" y="2560550"/>
            <a:ext cx="10832478" cy="49176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56765C-F768-4D87-994C-6DAA55B02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1522" y="8248392"/>
            <a:ext cx="10963469" cy="21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18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56562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Resource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作为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SV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Shader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部分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常规渲染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Pass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8AC6A8-DF32-44DC-9E1C-91A0FF918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3134" y="3644003"/>
            <a:ext cx="11280866" cy="21867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6ABE59-18AA-42F7-AD45-F1BC5868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71" y="6065145"/>
            <a:ext cx="11341067" cy="12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581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720068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ShaDow Map</a:t>
            </a:r>
            <a:r>
              <a:rPr kumimoji="0" lang="zh-CN" altLang="en-US" sz="5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（结合</a:t>
            </a:r>
            <a:r>
              <a:rPr kumimoji="0" lang="en-US" altLang="zh-CN" sz="5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DX12</a:t>
            </a:r>
            <a:r>
              <a:rPr kumimoji="0" lang="zh-CN" altLang="en-US" sz="5000" b="1" i="0" u="none" strike="noStrike" kern="120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）</a:t>
            </a:r>
            <a:endParaRPr kumimoji="0" lang="zh-CN" altLang="en-US" sz="5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7" name="bandicam 2021-04-19 10-36-44-316">
            <a:hlinkClick r:id="" action="ppaction://media"/>
            <a:extLst>
              <a:ext uri="{FF2B5EF4-FFF2-40B4-BE49-F238E27FC236}">
                <a16:creationId xmlns:a16="http://schemas.microsoft.com/office/drawing/2014/main" id="{56D9D4BB-495D-40F8-87C9-8EE2561C0C61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3170" y="2361891"/>
            <a:ext cx="14509230" cy="101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2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3812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Z-Buffer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的精度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Shadow 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的分辨率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>
            <a:extLst>
              <a:ext uri="{FF2B5EF4-FFF2-40B4-BE49-F238E27FC236}">
                <a16:creationId xmlns:a16="http://schemas.microsoft.com/office/drawing/2014/main" id="{7B3009FF-C4E3-469D-BB68-7A90553D27F9}"/>
              </a:ext>
            </a:extLst>
          </p:cNvPr>
          <p:cNvSpPr txBox="1"/>
          <p:nvPr/>
        </p:nvSpPr>
        <p:spPr>
          <a:xfrm>
            <a:off x="2800790" y="2157931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Shadow map Artifacts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634CFE-DF9B-4536-A2B2-FD77E777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062" y="1366976"/>
            <a:ext cx="5343903" cy="51751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C4A114-9F2B-4C5E-AECF-2BFE3437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4911" y="6858000"/>
            <a:ext cx="5058203" cy="64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2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570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数值精度，或者硬件支持的精度影响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在渲染遮挡物自身的时候出现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Shadow Bias</a:t>
            </a: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左：无</a:t>
            </a: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Bias</a:t>
            </a: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，蓝，橙点处阴影内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中：给一个</a:t>
            </a: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Bias</a:t>
            </a: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常量，蓝点依然在阴影内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右：斜坡的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Polygon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沿光照方向平移一个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bias,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都正常。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Depth</a:t>
            </a:r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精度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B4BF4E-9EE8-42B9-ACAB-C373E25E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664" y="6349468"/>
            <a:ext cx="9644174" cy="33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7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917841" y="0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7104888" cy="170303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实时阴影</a:t>
            </a:r>
            <a:endParaRPr lang="en-US" altLang="zh-CN" sz="2800" kern="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Shadow Map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Shadow Map </a:t>
            </a: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进阶</a:t>
            </a:r>
            <a:endParaRPr lang="en-US" altLang="zh-CN" sz="2800" kern="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457011"/>
            <a:ext cx="7104888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</a:rPr>
              <a:t>课程内容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41282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Perspective aliasing: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相同的物体，离灯光点跃进的物体在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上占的比例越大（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Pixel to Pixel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）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摄像机视角内越靠前的位置有可能占据更少的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空间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Perspective Shadow map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核心：变换到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Perspective Shadow 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空间，构造正交视角的灯光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分辨率问题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260710-49F4-4D4F-892B-D8A11199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70" y="2206025"/>
            <a:ext cx="11209904" cy="3842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D304BC-C9D4-448D-96FC-CD509A06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69" y="6048289"/>
            <a:ext cx="9212845" cy="5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329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err="1">
                <a:latin typeface="宋体" panose="02010600030101010101" pitchFamily="2" charset="-122"/>
                <a:cs typeface="宋体" panose="02010600030101010101" pitchFamily="2" charset="-122"/>
              </a:rPr>
              <a:t>ShadowMap</a:t>
            </a:r>
            <a:r>
              <a:rPr lang="en-US" altLang="zh-CN" sz="60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6000" dirty="0">
                <a:latin typeface="宋体" panose="02010600030101010101" pitchFamily="2" charset="-122"/>
                <a:cs typeface="宋体" panose="02010600030101010101" pitchFamily="2" charset="-122"/>
              </a:rPr>
              <a:t>进阶</a:t>
            </a:r>
            <a:endParaRPr lang="en-US" altLang="zh-CN" sz="6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4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第三部分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5416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56671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划分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View Frustum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成几个小块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每个小块根据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Light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视角渲染出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控制划分时距离摄像机近的小块可使用的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精度高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划分的范围越大，精度月底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保证距离摄像机近的分块精度最高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CSM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0C3E0F-EB9C-494A-93CD-6DA089F4D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3924" y="3638241"/>
            <a:ext cx="8973592" cy="53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0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968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Z-partitioning</a:t>
            </a: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Logarithmic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partitioning</a:t>
            </a: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比如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:near 1, Far 1000, 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分三级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r = 10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1~10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，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10~100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，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100~1000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CSM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03DB99-9AB4-4B78-91A3-AD3E43D2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631" y="5354277"/>
            <a:ext cx="2243455" cy="11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726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75110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在阴影边缘形成类似的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SoftShadow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解决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分辨率导致的阴影边缘锯齿现象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采样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Shadowmap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时，采周围的多个点，比较结果取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0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或者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1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， 然后算百分比。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比较混合结果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PCF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3EDB33-E228-459A-A570-DC0F2A345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196" y="3733383"/>
            <a:ext cx="10452957" cy="38783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930BD4-9743-4B41-9D11-C9BCC7812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196" y="8211389"/>
            <a:ext cx="10767029" cy="21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2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074012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cap="all" dirty="0">
                <a:solidFill>
                  <a:srgbClr val="000000"/>
                </a:solidFill>
                <a:latin typeface="宋体" panose="02010600030101010101" pitchFamily="2" charset="-122"/>
              </a:rPr>
              <a:t>PCF</a:t>
            </a:r>
            <a:endParaRPr kumimoji="0" lang="zh-CN" altLang="en-US" sz="5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2BE7F3-1831-41A5-BAC8-0D83FFD2A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120" y="3789920"/>
            <a:ext cx="8260303" cy="6136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588793-B7FA-4449-A097-B5FA0D6D8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0395" y="3789919"/>
            <a:ext cx="8085685" cy="61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19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074012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PCF</a:t>
            </a:r>
            <a:endParaRPr kumimoji="0" lang="zh-CN" altLang="en-US" sz="5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C186CA-C430-4339-8984-F2DD08B33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13" y="2719173"/>
            <a:ext cx="12765165" cy="87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7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198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Percentage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Closer Soft Shadow(PCSS)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可以理解为动态的计算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PCF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采样的范围，距离灯光远的地方采样的范围就大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R="0" lvl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PCF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34F8C5-2F76-4FA0-81B6-C20D1ED9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909" y="3129648"/>
            <a:ext cx="9329831" cy="57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00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3812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Ray Tracing Pipeline VS Rasterize Pipeline</a:t>
            </a: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计算半影很方便（所以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Soft shadow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使用得天独厚）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kern="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Raytrace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 Shadow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B8237F-4B0B-44F6-9AF4-1DB14113F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264" y="1596098"/>
            <a:ext cx="7408411" cy="49685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F4C707D-7922-453B-AA9F-32BE9F61B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5264" y="6493772"/>
            <a:ext cx="5773605" cy="56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19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56562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着色点出立体角范围内发出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 Light"/>
              </a:rPr>
              <a:t>ShadowRay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0" b="1" i="0" u="none" strike="noStrike" kern="0" cap="all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Raytrace</a:t>
            </a:r>
            <a:r>
              <a:rPr kumimoji="0" lang="en-US" altLang="zh-CN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 Shadow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E4796A-A5FF-4052-9F9B-97E440C41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497" y="2996567"/>
            <a:ext cx="10030501" cy="46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90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宋体" panose="02010600030101010101" pitchFamily="2" charset="-122"/>
                <a:cs typeface="宋体" panose="02010600030101010101" pitchFamily="2" charset="-122"/>
              </a:rPr>
              <a:t>实时阴影</a:t>
            </a:r>
            <a:endParaRPr lang="en-US" altLang="zh-CN" sz="60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第一部分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课后练习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:a16="http://schemas.microsoft.com/office/drawing/2014/main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287258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基础练习</a:t>
            </a:r>
            <a:r>
              <a:rPr lang="en-US" sz="28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sz="2800" kern="0" dirty="0">
              <a:solidFill>
                <a:srgbClr val="000000"/>
              </a:solidFill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实现</a:t>
            </a:r>
            <a:r>
              <a:rPr lang="en-US" altLang="zh-CN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shadow map</a:t>
            </a: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并应用到场景渲染中</a:t>
            </a:r>
            <a:endParaRPr lang="en-US" altLang="zh-CN" sz="2800" kern="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进阶练习：</a:t>
            </a:r>
            <a:endParaRPr lang="en-US" altLang="zh-CN" sz="2800" kern="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</a:rPr>
              <a:t>尝试采用</a:t>
            </a:r>
            <a:r>
              <a:rPr lang="en-US" altLang="zh-CN" sz="2800" kern="0" dirty="0">
                <a:solidFill>
                  <a:srgbClr val="000000"/>
                </a:solidFill>
              </a:rPr>
              <a:t>PCF</a:t>
            </a:r>
            <a:r>
              <a:rPr lang="zh-CN" altLang="en-US" sz="2800" kern="0" dirty="0">
                <a:solidFill>
                  <a:srgbClr val="000000"/>
                </a:solidFill>
              </a:rPr>
              <a:t>改善阴影边缘</a:t>
            </a:r>
            <a:endParaRPr lang="zh-CN" sz="2800" kern="0" dirty="0">
              <a:solidFill>
                <a:srgbClr val="000000"/>
              </a:solidFill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748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预先烘焙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参考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UE4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烘焙静态光照，全场景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场景里的静态物体，静态光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实时计算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(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场景里的动态物体，动态光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)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常见的实时阴影技术：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Planar Shadow:</a:t>
            </a: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磕能为某些地段设备优化使用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Shadow Volume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：接近淘汰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dirty="0">
                <a:solidFill>
                  <a:srgbClr val="000000"/>
                </a:solidFill>
                <a:sym typeface="Helvetica Light"/>
              </a:rPr>
              <a:t>Shadow Map:</a:t>
            </a: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主流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实时阴影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vs</a:t>
            </a:r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静态阴影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3812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将物体顶点透射到一个平面上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投影矩阵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绘制投射出来的物体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Planar </a:t>
            </a:r>
            <a:r>
              <a:rPr lang="en-US" altLang="zh-CN" sz="5000" kern="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SHadow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7E8EF7-0025-42B2-B4AF-59985B86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9658" y="730868"/>
            <a:ext cx="10734133" cy="4286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3674E9-BAFA-4D27-B112-78D869565C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251196" y="8195136"/>
            <a:ext cx="5422161" cy="52392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1272F-BE92-4AA6-8BF7-998086F7D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4752" y="5085139"/>
            <a:ext cx="5311972" cy="1136803"/>
          </a:xfrm>
          <a:prstGeom prst="rect">
            <a:avLst/>
          </a:prstGeom>
        </p:spPr>
      </p:pic>
      <p:pic>
        <p:nvPicPr>
          <p:cNvPr id="14" name="内容占位符 4">
            <a:extLst>
              <a:ext uri="{FF2B5EF4-FFF2-40B4-BE49-F238E27FC236}">
                <a16:creationId xmlns:a16="http://schemas.microsoft.com/office/drawing/2014/main" id="{DC32DCC8-8B7C-4303-BB67-9C8FEE067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1196" y="6193362"/>
            <a:ext cx="9392940" cy="20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7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968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Translucent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绘制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重绘问题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Stencil Test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PLANAR Shadow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D12FA1-2A1E-40F0-BB2C-9BE9A1DEC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909" y="3498455"/>
            <a:ext cx="7726377" cy="77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80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dirty="0">
                <a:latin typeface="宋体" panose="02010600030101010101" pitchFamily="2" charset="-122"/>
                <a:cs typeface="宋体" panose="02010600030101010101" pitchFamily="2" charset="-122"/>
              </a:rPr>
              <a:t>Shadow Map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cs typeface="宋体" panose="02010600030101010101" pitchFamily="2" charset="-122"/>
              <a:sym typeface="Helvetica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4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all" spc="180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二</a:t>
            </a:r>
            <a:r>
              <a:rPr kumimoji="0" lang="zh-CN" altLang="en-US" sz="8000" b="1" i="0" u="none" strike="noStrike" kern="1200" cap="all" spc="180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宋体" panose="02010600030101010101" pitchFamily="2" charset="-122"/>
                <a:cs typeface="Helvetica"/>
                <a:sym typeface="Helvetica"/>
              </a:rPr>
              <a:t>部分</a:t>
            </a:r>
            <a:endParaRPr kumimoji="0" lang="zh-CN" altLang="en-US" sz="8000" b="1" i="0" u="none" strike="noStrike" kern="1200" cap="all" spc="180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043371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0440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从光源视角渲染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图里的是光源在该射线方向上距离光源最近的点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不在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上的位置肯定在阴影区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正常视角渲染物体时，可将渲染点坐标转换到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Light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空间，计算出该点的</a:t>
            </a:r>
            <a:r>
              <a:rPr lang="en-US" altLang="zh-CN" sz="3200" b="0" dirty="0">
                <a:solidFill>
                  <a:srgbClr val="000000"/>
                </a:solidFill>
                <a:sym typeface="Helvetica Light"/>
              </a:rPr>
              <a:t>Depth, 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与</a:t>
            </a:r>
            <a:r>
              <a:rPr lang="en-US" altLang="zh-CN" sz="3200" b="0" dirty="0" err="1">
                <a:solidFill>
                  <a:srgbClr val="000000"/>
                </a:solidFill>
                <a:sym typeface="Helvetica Light"/>
              </a:rPr>
              <a:t>ShadowDepth</a:t>
            </a:r>
            <a:r>
              <a:rPr lang="zh-CN" altLang="en-US" sz="3200" b="0" dirty="0">
                <a:solidFill>
                  <a:srgbClr val="000000"/>
                </a:solidFill>
                <a:sym typeface="Helvetica Light"/>
              </a:rPr>
              <a:t>对比，如果更大，肯定在阴影区</a:t>
            </a: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ShaDow</a:t>
            </a:r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 Map</a:t>
            </a:r>
            <a:endParaRPr lang="zh-CN" altLang="en-US" sz="5000" kern="0" cap="all" dirty="0">
              <a:solidFill>
                <a:srgbClr val="000000"/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83848E-56AE-45A8-9AAF-943929079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790" y="4331395"/>
            <a:ext cx="9985025" cy="50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6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334065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" cap="all" dirty="0" err="1">
                <a:solidFill>
                  <a:srgbClr val="000000"/>
                </a:solidFill>
                <a:latin typeface="宋体" panose="02010600030101010101" pitchFamily="2" charset="-122"/>
              </a:rPr>
              <a:t>ShaDow</a:t>
            </a:r>
            <a:r>
              <a:rPr lang="en-US" altLang="zh-CN" sz="5000" cap="all" dirty="0">
                <a:solidFill>
                  <a:srgbClr val="000000"/>
                </a:solidFill>
                <a:latin typeface="宋体" panose="02010600030101010101" pitchFamily="2" charset="-122"/>
              </a:rPr>
              <a:t> Map</a:t>
            </a:r>
            <a:endParaRPr kumimoji="0" lang="zh-CN" altLang="en-US" sz="5000" b="1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AB9814-E45F-4C10-89B0-B5671F5D0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028" y="5372574"/>
            <a:ext cx="3973761" cy="3281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622DEB-E925-4A34-A09F-9EE301055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343" y="2370438"/>
            <a:ext cx="13571392" cy="105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7424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710,&quot;width&quot;:48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10,&quot;width&quot;:6540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732</Words>
  <Application>Microsoft Office PowerPoint</Application>
  <PresentationFormat>自定义</PresentationFormat>
  <Paragraphs>141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方正姚体</vt:lpstr>
      <vt:lpstr>宋体</vt:lpstr>
      <vt:lpstr>Arial</vt:lpstr>
      <vt:lpstr>Calibri</vt:lpstr>
      <vt:lpstr>Helvetica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Zheng</cp:lastModifiedBy>
  <cp:revision>449</cp:revision>
  <dcterms:created xsi:type="dcterms:W3CDTF">2017-07-18T17:55:00Z</dcterms:created>
  <dcterms:modified xsi:type="dcterms:W3CDTF">2021-12-29T16:56:19Z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